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Poppi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jfDR1NnqbMlM7izRQ5bcfgR0G/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Poppins-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Poppins-italic.fntdata"/><Relationship Id="rId23" Type="http://schemas.openxmlformats.org/officeDocument/2006/relationships/slide" Target="slides/slide19.xml"/><Relationship Id="rId45"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Poppi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90ac1ce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90ac1c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904583b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3904583ba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904583ba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3904583ba3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904583ba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3904583ba3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904583b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3904583ba3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904583b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3904583ba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904583ba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3904583ba3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904583ba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3904583ba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3904583ba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3904583ba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904583ba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3904583ba3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904583b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3904583ba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8"/>
          <p:cNvSpPr/>
          <p:nvPr>
            <p:ph idx="2" type="pic"/>
          </p:nvPr>
        </p:nvSpPr>
        <p:spPr>
          <a:xfrm>
            <a:off x="5183188" y="987425"/>
            <a:ext cx="6172200" cy="4873625"/>
          </a:xfrm>
          <a:prstGeom prst="rect">
            <a:avLst/>
          </a:prstGeom>
          <a:noFill/>
          <a:ln>
            <a:noFill/>
          </a:ln>
        </p:spPr>
      </p:sp>
      <p:sp>
        <p:nvSpPr>
          <p:cNvPr id="64" name="Google Shape;64;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390ac1cebd_0_0"/>
          <p:cNvSpPr txBox="1"/>
          <p:nvPr>
            <p:ph type="ctrTitle"/>
          </p:nvPr>
        </p:nvSpPr>
        <p:spPr>
          <a:xfrm>
            <a:off x="1524000" y="1895563"/>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CHAPTER - V</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US" u="sng"/>
              <a:t>DATA LINK LAYER</a:t>
            </a:r>
            <a:endParaRPr b="1"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9"/>
          <p:cNvPicPr preferRelativeResize="0"/>
          <p:nvPr/>
        </p:nvPicPr>
        <p:blipFill rotWithShape="1">
          <a:blip r:embed="rId3">
            <a:alphaModFix/>
          </a:blip>
          <a:srcRect b="0" l="0" r="0" t="0"/>
          <a:stretch/>
        </p:blipFill>
        <p:spPr>
          <a:xfrm>
            <a:off x="-1" y="-1"/>
            <a:ext cx="12192001" cy="8229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10"/>
          <p:cNvSpPr txBox="1"/>
          <p:nvPr/>
        </p:nvSpPr>
        <p:spPr>
          <a:xfrm>
            <a:off x="605125" y="1260650"/>
            <a:ext cx="54966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u="sng"/>
              <a:t>Bit stuffing is the process of adding one extra 0 whenever five consecutive 1s follow a 0 in the data, so that the receiver does not mistake the pattern 0111110 for a flag. </a:t>
            </a:r>
            <a:endParaRPr b="1" sz="2400"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1"/>
          <p:cNvPicPr preferRelativeResize="0"/>
          <p:nvPr/>
        </p:nvPicPr>
        <p:blipFill rotWithShape="1">
          <a:blip r:embed="rId3">
            <a:alphaModFix/>
          </a:blip>
          <a:srcRect b="0" l="0" r="0" t="0"/>
          <a:stretch/>
        </p:blipFill>
        <p:spPr>
          <a:xfrm>
            <a:off x="0" y="0"/>
            <a:ext cx="12192000" cy="914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b="0" l="0" r="0" t="0"/>
          <a:stretch/>
        </p:blipFill>
        <p:spPr>
          <a:xfrm>
            <a:off x="-1" y="-1"/>
            <a:ext cx="12192001" cy="78566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nvSpPr>
        <p:spPr>
          <a:xfrm>
            <a:off x="401053" y="465221"/>
            <a:ext cx="11357810" cy="556549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4400" u="sng">
                <a:solidFill>
                  <a:schemeClr val="dk1"/>
                </a:solidFill>
                <a:latin typeface="Calibri"/>
                <a:ea typeface="Calibri"/>
                <a:cs typeface="Calibri"/>
                <a:sym typeface="Calibri"/>
              </a:rPr>
              <a:t>FLOW CONTROL</a:t>
            </a:r>
            <a:endParaRPr/>
          </a:p>
          <a:p>
            <a:pPr indent="-177800" lvl="0" marL="17145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Whenever an entity produces items and another entity consumes them, there should be a balance between production and consumption rates.</a:t>
            </a:r>
            <a:endParaRPr/>
          </a:p>
          <a:p>
            <a:pPr indent="-177800" lvl="0" marL="17145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If the items are produced faster than they can be consumed, the consumer can be overwhelmed and may need to discard some items.</a:t>
            </a:r>
            <a:endParaRPr/>
          </a:p>
          <a:p>
            <a:pPr indent="-177800" lvl="0" marL="17145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If the items are produced more slowly than they can be consumed, the consumer must wait, and the system becomes less efficient.</a:t>
            </a:r>
            <a:endParaRPr/>
          </a:p>
          <a:p>
            <a:pPr indent="-177800" lvl="0" marL="17145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Flow control is related to the first issue.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4"/>
          <p:cNvPicPr preferRelativeResize="0"/>
          <p:nvPr/>
        </p:nvPicPr>
        <p:blipFill rotWithShape="1">
          <a:blip r:embed="rId3">
            <a:alphaModFix/>
          </a:blip>
          <a:srcRect b="27017" l="0" r="0" t="0"/>
          <a:stretch/>
        </p:blipFill>
        <p:spPr>
          <a:xfrm>
            <a:off x="0" y="0"/>
            <a:ext cx="12192000" cy="6858000"/>
          </a:xfrm>
          <a:prstGeom prst="rect">
            <a:avLst/>
          </a:prstGeom>
          <a:noFill/>
          <a:ln>
            <a:noFill/>
          </a:ln>
        </p:spPr>
      </p:pic>
      <p:sp>
        <p:nvSpPr>
          <p:cNvPr id="160" name="Google Shape;160;p14"/>
          <p:cNvSpPr txBox="1"/>
          <p:nvPr/>
        </p:nvSpPr>
        <p:spPr>
          <a:xfrm>
            <a:off x="272716" y="1507958"/>
            <a:ext cx="1164656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 data-link layer at the sending node tries to push frames toward the data-link layer at the receiving node. If the receiving node cannot process and deliver the packet to its network at the same rate that the frames arrive, it becomes overwhelmed with frames. Flow control in this case can be feedback from the receiving node to the sending node to stop or slow down pushing frames.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nvSpPr>
        <p:spPr>
          <a:xfrm>
            <a:off x="529389" y="593558"/>
            <a:ext cx="11101137" cy="55707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BUFFERS</a:t>
            </a:r>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Although flow control can be implemented in several ways, one of the solutions is normally to use two buffers.</a:t>
            </a:r>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One at the sending data-link layer and the other at the receiving data-link layer. </a:t>
            </a:r>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 buffer is a set of memory locations that can hold packets at the sender and receiver. </a:t>
            </a:r>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The flow control communication can occur by sending signals from the consumer to the producer. </a:t>
            </a:r>
            <a:endParaRPr/>
          </a:p>
          <a:p>
            <a:pPr indent="-457200" lvl="0" marL="4572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When the buffer of the receiving data-link layer is full, it informs the sending data-link layer to stop pushing frames.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b="0" l="0" r="0" t="0"/>
          <a:stretch/>
        </p:blipFill>
        <p:spPr>
          <a:xfrm>
            <a:off x="-1" y="0"/>
            <a:ext cx="12192001" cy="76641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nvSpPr>
        <p:spPr>
          <a:xfrm>
            <a:off x="401053" y="465221"/>
            <a:ext cx="11357810" cy="39863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4400" u="sng">
                <a:solidFill>
                  <a:schemeClr val="dk1"/>
                </a:solidFill>
                <a:latin typeface="Calibri"/>
                <a:ea typeface="Calibri"/>
                <a:cs typeface="Calibri"/>
                <a:sym typeface="Calibri"/>
              </a:rPr>
              <a:t>ERROR CONTROL</a:t>
            </a:r>
            <a:endParaRPr/>
          </a:p>
          <a:p>
            <a:pPr indent="0" lvl="0" marL="0" marR="0" rtl="0" algn="l">
              <a:lnSpc>
                <a:spcPct val="150000"/>
              </a:lnSpc>
              <a:spcBef>
                <a:spcPts val="0"/>
              </a:spcBef>
              <a:spcAft>
                <a:spcPts val="0"/>
              </a:spcAft>
              <a:buNone/>
            </a:pPr>
            <a:r>
              <a:rPr lang="en-US" sz="3200">
                <a:solidFill>
                  <a:schemeClr val="dk1"/>
                </a:solidFill>
                <a:latin typeface="Calibri"/>
                <a:ea typeface="Calibri"/>
                <a:cs typeface="Calibri"/>
                <a:sym typeface="Calibri"/>
              </a:rPr>
              <a:t>Since the underlying technology at the physical layer is not fully reliable, we need to implement error control at the data-link layer to prevent the receiving node from delivering corrupted packets to its network layer.</a:t>
            </a:r>
            <a:endParaRPr b="1" sz="4400" u="sng">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b="0" l="0" r="0" t="0"/>
          <a:stretch/>
        </p:blipFill>
        <p:spPr>
          <a:xfrm>
            <a:off x="0" y="-11069"/>
            <a:ext cx="12192000" cy="6869069"/>
          </a:xfrm>
          <a:prstGeom prst="rect">
            <a:avLst/>
          </a:prstGeom>
          <a:noFill/>
          <a:ln>
            <a:noFill/>
          </a:ln>
        </p:spPr>
      </p:pic>
      <p:sp>
        <p:nvSpPr>
          <p:cNvPr id="181" name="Google Shape;181;p18"/>
          <p:cNvSpPr txBox="1"/>
          <p:nvPr/>
        </p:nvSpPr>
        <p:spPr>
          <a:xfrm>
            <a:off x="1764632" y="2695074"/>
            <a:ext cx="433136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EXAMPLE: Wired LANs such as Ethernet </a:t>
            </a:r>
            <a:endParaRPr/>
          </a:p>
        </p:txBody>
      </p:sp>
      <p:cxnSp>
        <p:nvCxnSpPr>
          <p:cNvPr id="182" name="Google Shape;182;p18"/>
          <p:cNvCxnSpPr/>
          <p:nvPr/>
        </p:nvCxnSpPr>
        <p:spPr>
          <a:xfrm>
            <a:off x="6096000" y="3233683"/>
            <a:ext cx="1283368" cy="0"/>
          </a:xfrm>
          <a:prstGeom prst="straightConnector1">
            <a:avLst/>
          </a:prstGeom>
          <a:noFill/>
          <a:ln cap="flat" cmpd="sng" w="9525">
            <a:solidFill>
              <a:schemeClr val="dk1"/>
            </a:solidFill>
            <a:prstDash val="solid"/>
            <a:miter lim="800000"/>
            <a:headEnd len="sm" w="sm" type="none"/>
            <a:tailEnd len="med" w="med" type="triangle"/>
          </a:ln>
          <a:effectLst>
            <a:outerShdw blurRad="50800" rotWithShape="0" algn="tl" dir="2700000" dist="38100">
              <a:srgbClr val="000000">
                <a:alpha val="4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160421" y="1"/>
            <a:ext cx="12352421" cy="78815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nvSpPr>
        <p:spPr>
          <a:xfrm>
            <a:off x="417095" y="323085"/>
            <a:ext cx="11357810" cy="621182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4400" u="sng">
                <a:solidFill>
                  <a:schemeClr val="dk1"/>
                </a:solidFill>
                <a:latin typeface="Calibri"/>
                <a:ea typeface="Calibri"/>
                <a:cs typeface="Calibri"/>
                <a:sym typeface="Calibri"/>
              </a:rPr>
              <a:t>FLOW AND ERROR CONTROL</a:t>
            </a:r>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Flow and error control can be combined.</a:t>
            </a:r>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In a simple situation, the acknowledgment that is sent for flow control can also be used for error control to tell the sender the packet has arrived uncorrupted.</a:t>
            </a:r>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lack of acknowledgment means that there is a problem in the sent frame. </a:t>
            </a:r>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frame that carries an acknowledgment is normally called an ACK to distinguish it from the data frame.</a:t>
            </a:r>
            <a:endParaRPr b="1" sz="2800" u="sng">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nvSpPr>
        <p:spPr>
          <a:xfrm>
            <a:off x="0" y="1"/>
            <a:ext cx="12192000" cy="621182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4400" u="sng">
                <a:solidFill>
                  <a:schemeClr val="dk1"/>
                </a:solidFill>
                <a:latin typeface="Calibri"/>
                <a:ea typeface="Calibri"/>
                <a:cs typeface="Calibri"/>
                <a:sym typeface="Calibri"/>
              </a:rPr>
              <a:t>DLC PROTOCOLS</a:t>
            </a:r>
            <a:endParaRPr/>
          </a:p>
          <a:p>
            <a:pPr indent="-342900" lvl="0" marL="3429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DLC protocol can be either </a:t>
            </a:r>
            <a:r>
              <a:rPr b="1" lang="en-US" sz="2800" u="sng">
                <a:solidFill>
                  <a:schemeClr val="dk1"/>
                </a:solidFill>
                <a:latin typeface="Calibri"/>
                <a:ea typeface="Calibri"/>
                <a:cs typeface="Calibri"/>
                <a:sym typeface="Calibri"/>
              </a:rPr>
              <a:t>CONNECTIONLESS OR CONNECTION-ORIENTED.</a:t>
            </a:r>
            <a:endParaRPr/>
          </a:p>
          <a:p>
            <a:pPr indent="-165100" lvl="0" marL="342900" marR="0" rtl="0" algn="l">
              <a:spcBef>
                <a:spcPts val="0"/>
              </a:spcBef>
              <a:spcAft>
                <a:spcPts val="0"/>
              </a:spcAft>
              <a:buClr>
                <a:schemeClr val="dk1"/>
              </a:buClr>
              <a:buSzPts val="2800"/>
              <a:buFont typeface="Arial"/>
              <a:buNone/>
            </a:pPr>
            <a:r>
              <a:t/>
            </a:r>
            <a:endParaRPr b="1" sz="2800" u="sng">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u="sng">
                <a:solidFill>
                  <a:schemeClr val="dk1"/>
                </a:solidFill>
                <a:latin typeface="Calibri"/>
                <a:ea typeface="Calibri"/>
                <a:cs typeface="Calibri"/>
                <a:sym typeface="Calibri"/>
              </a:rPr>
              <a:t>CONNECTIONLESS PROTOCOL </a:t>
            </a:r>
            <a:endParaRPr/>
          </a:p>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In a connectionless protocol, frames are sent from one node to the next without any relationship between the frames; each frame is independent. Note that the term connectionless here does not mean that there is no physical connection (transmission medium) between the nodes; it means that there is no connection between frames. The frames are not numbered and there is no sense of ordering. Most of the data-link protocols for LANs are connectionless protocols.</a:t>
            </a:r>
            <a:endParaRPr b="1" sz="2800" u="sng">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nvSpPr>
        <p:spPr>
          <a:xfrm>
            <a:off x="0" y="1"/>
            <a:ext cx="12192000" cy="634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800" u="sng">
                <a:solidFill>
                  <a:schemeClr val="dk1"/>
                </a:solidFill>
                <a:latin typeface="Poppins"/>
                <a:ea typeface="Poppins"/>
                <a:cs typeface="Poppins"/>
                <a:sym typeface="Poppins"/>
              </a:rPr>
              <a:t>CONNECTION ORIENTED PROTOCOL</a:t>
            </a:r>
            <a:endParaRPr>
              <a:latin typeface="Poppins"/>
              <a:ea typeface="Poppins"/>
              <a:cs typeface="Poppins"/>
              <a:sym typeface="Poppins"/>
            </a:endParaRPr>
          </a:p>
          <a:p>
            <a:pPr indent="0" lvl="0" marL="0" marR="0" rtl="0" algn="l">
              <a:lnSpc>
                <a:spcPct val="150000"/>
              </a:lnSpc>
              <a:spcBef>
                <a:spcPts val="0"/>
              </a:spcBef>
              <a:spcAft>
                <a:spcPts val="0"/>
              </a:spcAft>
              <a:buNone/>
            </a:pPr>
            <a:r>
              <a:rPr lang="en-US" sz="2800">
                <a:solidFill>
                  <a:schemeClr val="dk1"/>
                </a:solidFill>
                <a:latin typeface="Calibri"/>
                <a:ea typeface="Calibri"/>
                <a:cs typeface="Calibri"/>
                <a:sym typeface="Calibri"/>
              </a:rPr>
              <a:t>In a connection-oriented protocol, a logical connection should first be established between the two nodes (setup phase). After all frames that are somehow related to each other are transmitted (transfer phase), the logical connection is terminated (teardown phase). In this type of communication, the frames are numbered and sent in order. If they are not received in order, the receiver needs to wait until all frames belonging to the same set are received and then deliver them in order to the network layer. Connectionoriented protocols are rare in wired LANs, but we can see them in some point-to-point protocols, some wireless LANs, and some WANs.</a:t>
            </a:r>
            <a:endParaRPr b="1" sz="2800" u="sng">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3904583ba3_0_0"/>
          <p:cNvSpPr txBox="1"/>
          <p:nvPr/>
        </p:nvSpPr>
        <p:spPr>
          <a:xfrm>
            <a:off x="0" y="951625"/>
            <a:ext cx="12192000" cy="4242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US" sz="2800" u="sng">
                <a:solidFill>
                  <a:schemeClr val="dk1"/>
                </a:solidFill>
                <a:latin typeface="Poppins"/>
                <a:ea typeface="Poppins"/>
                <a:cs typeface="Poppins"/>
                <a:sym typeface="Poppins"/>
              </a:rPr>
              <a:t>DATA-LINK LAYER PROTOCOLS</a:t>
            </a:r>
            <a:endParaRPr>
              <a:latin typeface="Poppins"/>
              <a:ea typeface="Poppins"/>
              <a:cs typeface="Poppins"/>
              <a:sym typeface="Poppins"/>
            </a:endParaRPr>
          </a:p>
          <a:p>
            <a:pPr indent="0" lvl="0" marL="0" marR="0" rtl="0" algn="l">
              <a:lnSpc>
                <a:spcPct val="150000"/>
              </a:lnSpc>
              <a:spcBef>
                <a:spcPts val="0"/>
              </a:spcBef>
              <a:spcAft>
                <a:spcPts val="0"/>
              </a:spcAft>
              <a:buNone/>
            </a:pPr>
            <a:r>
              <a:t/>
            </a:r>
            <a:endParaRPr b="1" sz="2800" u="sng">
              <a:solidFill>
                <a:schemeClr val="dk1"/>
              </a:solidFill>
              <a:latin typeface="Calibri"/>
              <a:ea typeface="Calibri"/>
              <a:cs typeface="Calibri"/>
              <a:sym typeface="Calibri"/>
            </a:endParaRPr>
          </a:p>
        </p:txBody>
      </p:sp>
      <p:sp>
        <p:nvSpPr>
          <p:cNvPr id="203" name="Google Shape;203;g23904583ba3_0_0"/>
          <p:cNvSpPr txBox="1"/>
          <p:nvPr/>
        </p:nvSpPr>
        <p:spPr>
          <a:xfrm>
            <a:off x="1189525" y="3586575"/>
            <a:ext cx="1830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SIMPLE</a:t>
            </a:r>
            <a:endParaRPr b="1" sz="2300">
              <a:latin typeface="Calibri"/>
              <a:ea typeface="Calibri"/>
              <a:cs typeface="Calibri"/>
              <a:sym typeface="Calibri"/>
            </a:endParaRPr>
          </a:p>
        </p:txBody>
      </p:sp>
      <p:sp>
        <p:nvSpPr>
          <p:cNvPr id="204" name="Google Shape;204;g23904583ba3_0_0"/>
          <p:cNvSpPr txBox="1"/>
          <p:nvPr/>
        </p:nvSpPr>
        <p:spPr>
          <a:xfrm>
            <a:off x="3069375" y="3586575"/>
            <a:ext cx="233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STOP AND WAIT</a:t>
            </a:r>
            <a:endParaRPr b="1" sz="2300">
              <a:latin typeface="Calibri"/>
              <a:ea typeface="Calibri"/>
              <a:cs typeface="Calibri"/>
              <a:sym typeface="Calibri"/>
            </a:endParaRPr>
          </a:p>
        </p:txBody>
      </p:sp>
      <p:sp>
        <p:nvSpPr>
          <p:cNvPr id="205" name="Google Shape;205;g23904583ba3_0_0"/>
          <p:cNvSpPr txBox="1"/>
          <p:nvPr/>
        </p:nvSpPr>
        <p:spPr>
          <a:xfrm>
            <a:off x="5991500" y="3586575"/>
            <a:ext cx="1830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Go-Back-N</a:t>
            </a:r>
            <a:endParaRPr b="1" sz="2300">
              <a:latin typeface="Calibri"/>
              <a:ea typeface="Calibri"/>
              <a:cs typeface="Calibri"/>
              <a:sym typeface="Calibri"/>
            </a:endParaRPr>
          </a:p>
        </p:txBody>
      </p:sp>
      <p:sp>
        <p:nvSpPr>
          <p:cNvPr id="206" name="Google Shape;206;g23904583ba3_0_0"/>
          <p:cNvSpPr txBox="1"/>
          <p:nvPr/>
        </p:nvSpPr>
        <p:spPr>
          <a:xfrm>
            <a:off x="8321325" y="3586575"/>
            <a:ext cx="2787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Selective-Repeat</a:t>
            </a:r>
            <a:endParaRPr b="1" sz="2300">
              <a:latin typeface="Calibri"/>
              <a:ea typeface="Calibri"/>
              <a:cs typeface="Calibri"/>
              <a:sym typeface="Calibri"/>
            </a:endParaRPr>
          </a:p>
        </p:txBody>
      </p:sp>
      <p:cxnSp>
        <p:nvCxnSpPr>
          <p:cNvPr id="207" name="Google Shape;207;g23904583ba3_0_0"/>
          <p:cNvCxnSpPr>
            <a:stCxn id="202" idx="2"/>
            <a:endCxn id="203" idx="0"/>
          </p:cNvCxnSpPr>
          <p:nvPr/>
        </p:nvCxnSpPr>
        <p:spPr>
          <a:xfrm flipH="1">
            <a:off x="2105100" y="1375825"/>
            <a:ext cx="3990900" cy="22107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g23904583ba3_0_0"/>
          <p:cNvCxnSpPr>
            <a:stCxn id="202" idx="2"/>
            <a:endCxn id="204" idx="0"/>
          </p:cNvCxnSpPr>
          <p:nvPr/>
        </p:nvCxnSpPr>
        <p:spPr>
          <a:xfrm flipH="1">
            <a:off x="4234500" y="1375825"/>
            <a:ext cx="1861500" cy="22107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g23904583ba3_0_0"/>
          <p:cNvCxnSpPr>
            <a:stCxn id="202" idx="2"/>
            <a:endCxn id="205" idx="0"/>
          </p:cNvCxnSpPr>
          <p:nvPr/>
        </p:nvCxnSpPr>
        <p:spPr>
          <a:xfrm>
            <a:off x="6096000" y="1375825"/>
            <a:ext cx="810900" cy="22107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g23904583ba3_0_0"/>
          <p:cNvCxnSpPr>
            <a:stCxn id="202" idx="2"/>
            <a:endCxn id="206" idx="0"/>
          </p:cNvCxnSpPr>
          <p:nvPr/>
        </p:nvCxnSpPr>
        <p:spPr>
          <a:xfrm>
            <a:off x="6096000" y="1375825"/>
            <a:ext cx="3619200" cy="22107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g23904583ba3_0_0"/>
          <p:cNvSpPr txBox="1"/>
          <p:nvPr/>
        </p:nvSpPr>
        <p:spPr>
          <a:xfrm>
            <a:off x="1931525" y="5135400"/>
            <a:ext cx="1830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IN USE</a:t>
            </a:r>
            <a:endParaRPr b="1" sz="2300">
              <a:latin typeface="Calibri"/>
              <a:ea typeface="Calibri"/>
              <a:cs typeface="Calibri"/>
              <a:sym typeface="Calibri"/>
            </a:endParaRPr>
          </a:p>
        </p:txBody>
      </p:sp>
      <p:sp>
        <p:nvSpPr>
          <p:cNvPr id="212" name="Google Shape;212;g23904583ba3_0_0"/>
          <p:cNvSpPr txBox="1"/>
          <p:nvPr/>
        </p:nvSpPr>
        <p:spPr>
          <a:xfrm>
            <a:off x="6990150" y="5184350"/>
            <a:ext cx="233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DISAPPEARED</a:t>
            </a:r>
            <a:endParaRPr b="1" sz="2300">
              <a:latin typeface="Calibri"/>
              <a:ea typeface="Calibri"/>
              <a:cs typeface="Calibri"/>
              <a:sym typeface="Calibri"/>
            </a:endParaRPr>
          </a:p>
        </p:txBody>
      </p:sp>
      <p:cxnSp>
        <p:nvCxnSpPr>
          <p:cNvPr id="213" name="Google Shape;213;g23904583ba3_0_0"/>
          <p:cNvCxnSpPr>
            <a:stCxn id="211" idx="0"/>
            <a:endCxn id="203" idx="2"/>
          </p:cNvCxnSpPr>
          <p:nvPr/>
        </p:nvCxnSpPr>
        <p:spPr>
          <a:xfrm rot="10800000">
            <a:off x="2105075" y="4125300"/>
            <a:ext cx="741900" cy="10101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g23904583ba3_0_0"/>
          <p:cNvCxnSpPr>
            <a:stCxn id="211" idx="0"/>
            <a:endCxn id="204" idx="2"/>
          </p:cNvCxnSpPr>
          <p:nvPr/>
        </p:nvCxnSpPr>
        <p:spPr>
          <a:xfrm flipH="1" rot="10800000">
            <a:off x="2846975" y="4125300"/>
            <a:ext cx="1387500" cy="10101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g23904583ba3_0_0"/>
          <p:cNvCxnSpPr>
            <a:stCxn id="212" idx="0"/>
            <a:endCxn id="206" idx="2"/>
          </p:cNvCxnSpPr>
          <p:nvPr/>
        </p:nvCxnSpPr>
        <p:spPr>
          <a:xfrm flipH="1" rot="10800000">
            <a:off x="8155200" y="4125350"/>
            <a:ext cx="1560000" cy="10590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g23904583ba3_0_0"/>
          <p:cNvCxnSpPr>
            <a:stCxn id="212" idx="0"/>
            <a:endCxn id="205" idx="2"/>
          </p:cNvCxnSpPr>
          <p:nvPr/>
        </p:nvCxnSpPr>
        <p:spPr>
          <a:xfrm rot="10800000">
            <a:off x="6906900" y="4125350"/>
            <a:ext cx="1248300" cy="105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nvSpPr>
        <p:spPr>
          <a:xfrm>
            <a:off x="1653300" y="2942850"/>
            <a:ext cx="8885400" cy="9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000">
                <a:latin typeface="Calibri"/>
                <a:ea typeface="Calibri"/>
                <a:cs typeface="Calibri"/>
                <a:sym typeface="Calibri"/>
              </a:rPr>
              <a:t>TYPES OF PROTOCOLS</a:t>
            </a:r>
            <a:endParaRPr b="1" sz="6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6"/>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42" name="Google Shape;242;p26"/>
          <p:cNvSpPr txBox="1"/>
          <p:nvPr/>
        </p:nvSpPr>
        <p:spPr>
          <a:xfrm>
            <a:off x="837850" y="4799575"/>
            <a:ext cx="10685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The data-link layer at the sender gets a packet from its network layer, makes a frame out of it, and sends the frame. The data-link layer at the receiver receives a frame from the link, extracts the packet from the frame, and delivers the packet to its network layer. The data-link layers of the sender and receiver provide transmission services for their network layers.</a:t>
            </a:r>
            <a:endParaRPr b="1" sz="20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7"/>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48" name="Google Shape;248;p27"/>
          <p:cNvSpPr txBox="1"/>
          <p:nvPr/>
        </p:nvSpPr>
        <p:spPr>
          <a:xfrm>
            <a:off x="6764900" y="1489525"/>
            <a:ext cx="5192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The sender site should not send a frame until its network layer has a message to send. The receiver site cannot deliver a message to its network layer until a frame arrives. We can show these requirements using two FSMs</a:t>
            </a:r>
            <a:endParaRPr b="1" sz="2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0" y="0"/>
            <a:ext cx="12192000" cy="73512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3904583ba3_0_3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23904583ba3_0_3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3904583ba3_0_4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23904583ba3_0_45"/>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3904583ba3_0_55"/>
          <p:cNvSpPr txBox="1"/>
          <p:nvPr/>
        </p:nvSpPr>
        <p:spPr>
          <a:xfrm>
            <a:off x="186200" y="217225"/>
            <a:ext cx="11833500" cy="6423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b="1" lang="en-US" sz="2000" u="sng">
                <a:latin typeface="Calibri"/>
                <a:ea typeface="Calibri"/>
                <a:cs typeface="Calibri"/>
                <a:sym typeface="Calibri"/>
              </a:rPr>
              <a:t>SENDER STATE:</a:t>
            </a:r>
            <a:endParaRPr b="1" sz="2000" u="sng">
              <a:latin typeface="Calibri"/>
              <a:ea typeface="Calibri"/>
              <a:cs typeface="Calibri"/>
              <a:sym typeface="Calibri"/>
            </a:endParaRPr>
          </a:p>
          <a:p>
            <a:pPr indent="0" lvl="0" marL="457200" rtl="0" algn="l">
              <a:spcBef>
                <a:spcPts val="0"/>
              </a:spcBef>
              <a:spcAft>
                <a:spcPts val="0"/>
              </a:spcAft>
              <a:buNone/>
            </a:pPr>
            <a:r>
              <a:rPr lang="en-US" sz="1900">
                <a:latin typeface="Calibri"/>
                <a:ea typeface="Calibri"/>
                <a:cs typeface="Calibri"/>
                <a:sym typeface="Calibri"/>
              </a:rPr>
              <a:t>The sender is initially in the ready state, but it can move between the ready and blocking state. </a:t>
            </a:r>
            <a:endParaRPr sz="19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55600" lvl="0" marL="457200" rtl="0" algn="l">
              <a:spcBef>
                <a:spcPts val="0"/>
              </a:spcBef>
              <a:spcAft>
                <a:spcPts val="0"/>
              </a:spcAft>
              <a:buSzPts val="2000"/>
              <a:buFont typeface="Calibri"/>
              <a:buChar char="●"/>
            </a:pPr>
            <a:r>
              <a:rPr b="1" lang="en-US" sz="2000" u="sng">
                <a:latin typeface="Calibri"/>
                <a:ea typeface="Calibri"/>
                <a:cs typeface="Calibri"/>
                <a:sym typeface="Calibri"/>
              </a:rPr>
              <a:t>READY STATE:</a:t>
            </a:r>
            <a:endParaRPr b="1" sz="2000" u="sng">
              <a:latin typeface="Calibri"/>
              <a:ea typeface="Calibri"/>
              <a:cs typeface="Calibri"/>
              <a:sym typeface="Calibri"/>
            </a:endParaRPr>
          </a:p>
          <a:p>
            <a:pPr indent="0" lvl="0" marL="457200" rtl="0" algn="l">
              <a:spcBef>
                <a:spcPts val="0"/>
              </a:spcBef>
              <a:spcAft>
                <a:spcPts val="0"/>
              </a:spcAft>
              <a:buNone/>
            </a:pPr>
            <a:r>
              <a:rPr lang="en-US" sz="1900">
                <a:latin typeface="Calibri"/>
                <a:ea typeface="Calibri"/>
                <a:cs typeface="Calibri"/>
                <a:sym typeface="Calibri"/>
              </a:rPr>
              <a:t>When the sender is in this state, it is only waiting for a packet from the network layer. If a packet comes from the network layer, the sender creates a frame, saves a copy of the frame, starts the only timer and sends the frame. The sender then moves to the blocking state. </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55600" lvl="0" marL="457200" rtl="0" algn="l">
              <a:spcBef>
                <a:spcPts val="0"/>
              </a:spcBef>
              <a:spcAft>
                <a:spcPts val="0"/>
              </a:spcAft>
              <a:buSzPts val="2000"/>
              <a:buFont typeface="Calibri"/>
              <a:buChar char="●"/>
            </a:pPr>
            <a:r>
              <a:rPr b="1" lang="en-US" sz="2000" u="sng">
                <a:latin typeface="Calibri"/>
                <a:ea typeface="Calibri"/>
                <a:cs typeface="Calibri"/>
                <a:sym typeface="Calibri"/>
              </a:rPr>
              <a:t>BLOCKING STATE:</a:t>
            </a:r>
            <a:endParaRPr b="1" sz="2000" u="sng">
              <a:latin typeface="Calibri"/>
              <a:ea typeface="Calibri"/>
              <a:cs typeface="Calibri"/>
              <a:sym typeface="Calibri"/>
            </a:endParaRPr>
          </a:p>
          <a:p>
            <a:pPr indent="0" lvl="0" marL="457200" rtl="0" algn="l">
              <a:spcBef>
                <a:spcPts val="0"/>
              </a:spcBef>
              <a:spcAft>
                <a:spcPts val="0"/>
              </a:spcAft>
              <a:buNone/>
            </a:pPr>
            <a:r>
              <a:rPr lang="en-US" sz="1900">
                <a:latin typeface="Calibri"/>
                <a:ea typeface="Calibri"/>
                <a:cs typeface="Calibri"/>
                <a:sym typeface="Calibri"/>
              </a:rPr>
              <a:t>When the sender is in this state, three events can occur: </a:t>
            </a:r>
            <a:endParaRPr sz="1900">
              <a:latin typeface="Calibri"/>
              <a:ea typeface="Calibri"/>
              <a:cs typeface="Calibri"/>
              <a:sym typeface="Calibri"/>
            </a:endParaRPr>
          </a:p>
          <a:p>
            <a:pPr indent="0" lvl="0" marL="457200" rtl="0" algn="l">
              <a:spcBef>
                <a:spcPts val="0"/>
              </a:spcBef>
              <a:spcAft>
                <a:spcPts val="0"/>
              </a:spcAft>
              <a:buNone/>
            </a:pPr>
            <a:r>
              <a:rPr b="1" lang="en-US" sz="1900">
                <a:latin typeface="Calibri"/>
                <a:ea typeface="Calibri"/>
                <a:cs typeface="Calibri"/>
                <a:sym typeface="Calibri"/>
              </a:rPr>
              <a:t>a</a:t>
            </a:r>
            <a:r>
              <a:rPr lang="en-US" sz="1900">
                <a:latin typeface="Calibri"/>
                <a:ea typeface="Calibri"/>
                <a:cs typeface="Calibri"/>
                <a:sym typeface="Calibri"/>
              </a:rPr>
              <a:t>. If a time-out occurs, the sender resends the saved copy of the frame and restarts the timer. </a:t>
            </a:r>
            <a:endParaRPr sz="1900">
              <a:latin typeface="Calibri"/>
              <a:ea typeface="Calibri"/>
              <a:cs typeface="Calibri"/>
              <a:sym typeface="Calibri"/>
            </a:endParaRPr>
          </a:p>
          <a:p>
            <a:pPr indent="0" lvl="0" marL="457200" rtl="0" algn="l">
              <a:spcBef>
                <a:spcPts val="0"/>
              </a:spcBef>
              <a:spcAft>
                <a:spcPts val="0"/>
              </a:spcAft>
              <a:buNone/>
            </a:pPr>
            <a:r>
              <a:rPr b="1" lang="en-US" sz="1900">
                <a:latin typeface="Calibri"/>
                <a:ea typeface="Calibri"/>
                <a:cs typeface="Calibri"/>
                <a:sym typeface="Calibri"/>
              </a:rPr>
              <a:t>b</a:t>
            </a:r>
            <a:r>
              <a:rPr lang="en-US" sz="1900">
                <a:latin typeface="Calibri"/>
                <a:ea typeface="Calibri"/>
                <a:cs typeface="Calibri"/>
                <a:sym typeface="Calibri"/>
              </a:rPr>
              <a:t>. If a corrupted ACK arrives, it is discarded. </a:t>
            </a:r>
            <a:endParaRPr sz="1900">
              <a:latin typeface="Calibri"/>
              <a:ea typeface="Calibri"/>
              <a:cs typeface="Calibri"/>
              <a:sym typeface="Calibri"/>
            </a:endParaRPr>
          </a:p>
          <a:p>
            <a:pPr indent="0" lvl="0" marL="457200" rtl="0" algn="l">
              <a:spcBef>
                <a:spcPts val="0"/>
              </a:spcBef>
              <a:spcAft>
                <a:spcPts val="0"/>
              </a:spcAft>
              <a:buNone/>
            </a:pPr>
            <a:r>
              <a:rPr b="1" lang="en-US" sz="1900">
                <a:latin typeface="Calibri"/>
                <a:ea typeface="Calibri"/>
                <a:cs typeface="Calibri"/>
                <a:sym typeface="Calibri"/>
              </a:rPr>
              <a:t>c</a:t>
            </a:r>
            <a:r>
              <a:rPr lang="en-US" sz="1900">
                <a:latin typeface="Calibri"/>
                <a:ea typeface="Calibri"/>
                <a:cs typeface="Calibri"/>
                <a:sym typeface="Calibri"/>
              </a:rPr>
              <a:t>. If an error-free ACK arrives, the sender stops the timer and discards the saved copy of the frame. It then moves to the ready state. </a:t>
            </a:r>
            <a:endParaRPr sz="1900">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55600" lvl="0" marL="457200" rtl="0" algn="l">
              <a:spcBef>
                <a:spcPts val="0"/>
              </a:spcBef>
              <a:spcAft>
                <a:spcPts val="0"/>
              </a:spcAft>
              <a:buSzPts val="2000"/>
              <a:buFont typeface="Calibri"/>
              <a:buChar char="●"/>
            </a:pPr>
            <a:r>
              <a:rPr b="1" lang="en-US" sz="2000" u="sng">
                <a:latin typeface="Calibri"/>
                <a:ea typeface="Calibri"/>
                <a:cs typeface="Calibri"/>
                <a:sym typeface="Calibri"/>
              </a:rPr>
              <a:t>RECEIVER:</a:t>
            </a:r>
            <a:endParaRPr b="1" sz="2000" u="sng">
              <a:latin typeface="Calibri"/>
              <a:ea typeface="Calibri"/>
              <a:cs typeface="Calibri"/>
              <a:sym typeface="Calibri"/>
            </a:endParaRPr>
          </a:p>
          <a:p>
            <a:pPr indent="0" lvl="0" marL="457200" rtl="0" algn="l">
              <a:spcBef>
                <a:spcPts val="0"/>
              </a:spcBef>
              <a:spcAft>
                <a:spcPts val="0"/>
              </a:spcAft>
              <a:buNone/>
            </a:pPr>
            <a:r>
              <a:rPr lang="en-US" sz="1900">
                <a:latin typeface="Calibri"/>
                <a:ea typeface="Calibri"/>
                <a:cs typeface="Calibri"/>
                <a:sym typeface="Calibri"/>
              </a:rPr>
              <a:t>The receiver is always in the ready state. Two events may occur: </a:t>
            </a:r>
            <a:endParaRPr sz="1900">
              <a:latin typeface="Calibri"/>
              <a:ea typeface="Calibri"/>
              <a:cs typeface="Calibri"/>
              <a:sym typeface="Calibri"/>
            </a:endParaRPr>
          </a:p>
          <a:p>
            <a:pPr indent="0" lvl="0" marL="457200" rtl="0" algn="l">
              <a:spcBef>
                <a:spcPts val="0"/>
              </a:spcBef>
              <a:spcAft>
                <a:spcPts val="0"/>
              </a:spcAft>
              <a:buNone/>
            </a:pPr>
            <a:r>
              <a:rPr b="1" lang="en-US" sz="1900">
                <a:latin typeface="Calibri"/>
                <a:ea typeface="Calibri"/>
                <a:cs typeface="Calibri"/>
                <a:sym typeface="Calibri"/>
              </a:rPr>
              <a:t>a</a:t>
            </a:r>
            <a:r>
              <a:rPr lang="en-US" sz="1900">
                <a:latin typeface="Calibri"/>
                <a:ea typeface="Calibri"/>
                <a:cs typeface="Calibri"/>
                <a:sym typeface="Calibri"/>
              </a:rPr>
              <a:t>. If an error-free frame arrives, the message in the frame is delivered to the network layer and an ACK is sent. </a:t>
            </a:r>
            <a:endParaRPr sz="1900">
              <a:latin typeface="Calibri"/>
              <a:ea typeface="Calibri"/>
              <a:cs typeface="Calibri"/>
              <a:sym typeface="Calibri"/>
            </a:endParaRPr>
          </a:p>
          <a:p>
            <a:pPr indent="0" lvl="0" marL="457200" rtl="0" algn="l">
              <a:spcBef>
                <a:spcPts val="0"/>
              </a:spcBef>
              <a:spcAft>
                <a:spcPts val="0"/>
              </a:spcAft>
              <a:buNone/>
            </a:pPr>
            <a:r>
              <a:rPr b="1" lang="en-US" sz="1900">
                <a:latin typeface="Calibri"/>
                <a:ea typeface="Calibri"/>
                <a:cs typeface="Calibri"/>
                <a:sym typeface="Calibri"/>
              </a:rPr>
              <a:t>b</a:t>
            </a:r>
            <a:r>
              <a:rPr lang="en-US" sz="1900">
                <a:latin typeface="Calibri"/>
                <a:ea typeface="Calibri"/>
                <a:cs typeface="Calibri"/>
                <a:sym typeface="Calibri"/>
              </a:rPr>
              <a:t>. If a corrupted frame arrives, the frame is discarded.</a:t>
            </a:r>
            <a:endParaRPr sz="19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3904583ba3_0_81"/>
          <p:cNvSpPr txBox="1"/>
          <p:nvPr/>
        </p:nvSpPr>
        <p:spPr>
          <a:xfrm>
            <a:off x="986100" y="2213575"/>
            <a:ext cx="10219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Example 11.3</a:t>
            </a:r>
            <a:r>
              <a:rPr lang="en-US" sz="2000">
                <a:latin typeface="Calibri"/>
                <a:ea typeface="Calibri"/>
                <a:cs typeface="Calibri"/>
                <a:sym typeface="Calibri"/>
              </a:rPr>
              <a:t> </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The first frame is sent and acknowledged. The second frame is sent, but lost. After time-out, it is resent. The third frame is sent and acknowledged, but the acknowledgment is lost. The frame is resent. However, there is a problem with this scheme. The network layer at the receiver site receives two copies of the third packet, which is not right. In the next section, we will see how we can correct this problem using sequence numbers and acknowledgment numbers.</a:t>
            </a:r>
            <a:endParaRPr sz="20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23904583ba3_0_75"/>
          <p:cNvPicPr preferRelativeResize="0"/>
          <p:nvPr/>
        </p:nvPicPr>
        <p:blipFill>
          <a:blip r:embed="rId3">
            <a:alphaModFix/>
          </a:blip>
          <a:stretch>
            <a:fillRect/>
          </a:stretch>
        </p:blipFill>
        <p:spPr>
          <a:xfrm>
            <a:off x="0" y="0"/>
            <a:ext cx="12192000" cy="67856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23904583ba3_0_7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23904583ba3_0_84"/>
          <p:cNvPicPr preferRelativeResize="0"/>
          <p:nvPr/>
        </p:nvPicPr>
        <p:blipFill>
          <a:blip r:embed="rId3">
            <a:alphaModFix/>
          </a:blip>
          <a:stretch>
            <a:fillRect/>
          </a:stretch>
        </p:blipFill>
        <p:spPr>
          <a:xfrm>
            <a:off x="-44150" y="0"/>
            <a:ext cx="12236150" cy="6858000"/>
          </a:xfrm>
          <a:prstGeom prst="rect">
            <a:avLst/>
          </a:prstGeom>
          <a:noFill/>
          <a:ln>
            <a:noFill/>
          </a:ln>
        </p:spPr>
      </p:pic>
      <p:pic>
        <p:nvPicPr>
          <p:cNvPr id="299" name="Google Shape;299;g23904583ba3_0_84"/>
          <p:cNvPicPr preferRelativeResize="0"/>
          <p:nvPr/>
        </p:nvPicPr>
        <p:blipFill rotWithShape="1">
          <a:blip r:embed="rId4">
            <a:alphaModFix/>
          </a:blip>
          <a:srcRect b="21476" l="0" r="0" t="0"/>
          <a:stretch/>
        </p:blipFill>
        <p:spPr>
          <a:xfrm>
            <a:off x="-44150" y="932600"/>
            <a:ext cx="6381076" cy="5925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0" r="0" t="0"/>
          <a:stretch/>
        </p:blipFill>
        <p:spPr>
          <a:xfrm>
            <a:off x="-1" y="0"/>
            <a:ext cx="12192001" cy="7940842"/>
          </a:xfrm>
          <a:prstGeom prst="rect">
            <a:avLst/>
          </a:prstGeom>
          <a:noFill/>
          <a:ln>
            <a:noFill/>
          </a:ln>
        </p:spPr>
      </p:pic>
      <p:pic>
        <p:nvPicPr>
          <p:cNvPr id="100" name="Google Shape;100;p3"/>
          <p:cNvPicPr preferRelativeResize="0"/>
          <p:nvPr/>
        </p:nvPicPr>
        <p:blipFill rotWithShape="1">
          <a:blip r:embed="rId4">
            <a:alphaModFix/>
          </a:blip>
          <a:srcRect b="0" l="39351" r="0" t="13107"/>
          <a:stretch/>
        </p:blipFill>
        <p:spPr>
          <a:xfrm>
            <a:off x="-1" y="1074821"/>
            <a:ext cx="6416844" cy="6866022"/>
          </a:xfrm>
          <a:prstGeom prst="rect">
            <a:avLst/>
          </a:prstGeom>
          <a:noFill/>
          <a:ln>
            <a:noFill/>
          </a:ln>
        </p:spPr>
      </p:pic>
      <p:sp>
        <p:nvSpPr>
          <p:cNvPr id="101" name="Google Shape;101;p3"/>
          <p:cNvSpPr txBox="1"/>
          <p:nvPr/>
        </p:nvSpPr>
        <p:spPr>
          <a:xfrm>
            <a:off x="1267326" y="4090737"/>
            <a:ext cx="4491790" cy="267765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Framing in the data-link layer separates a message from one source to a destination by adding a sender address and a destination address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5"/>
          <p:cNvSpPr txBox="1"/>
          <p:nvPr/>
        </p:nvSpPr>
        <p:spPr>
          <a:xfrm>
            <a:off x="537410" y="597568"/>
            <a:ext cx="11117179" cy="43704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dk1"/>
                </a:solidFill>
                <a:latin typeface="Calibri"/>
                <a:ea typeface="Calibri"/>
                <a:cs typeface="Calibri"/>
                <a:sym typeface="Calibri"/>
              </a:rPr>
              <a:t>Frame Size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Frames can be of fixed or variable size. In fixed-size framing, there is no need for defining the boundaries of the frames; the size itself can be used as a delimiter. An example of this type of framing is the ATM WAN, which uses frames of fixed size called cells.</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In variable-size framing, we need a way to define the end of one frame and the beginning of the next. Historically, two approaches were used for this purpose: a character-oriented approach and a bit-oriented approach.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4"/>
          <p:cNvPicPr preferRelativeResize="0"/>
          <p:nvPr/>
        </p:nvPicPr>
        <p:blipFill rotWithShape="1">
          <a:blip r:embed="rId3">
            <a:alphaModFix/>
          </a:blip>
          <a:srcRect b="0" l="0" r="0" t="0"/>
          <a:stretch/>
        </p:blipFill>
        <p:spPr>
          <a:xfrm>
            <a:off x="0" y="0"/>
            <a:ext cx="12192000" cy="78325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6"/>
          <p:cNvPicPr preferRelativeResize="0"/>
          <p:nvPr/>
        </p:nvPicPr>
        <p:blipFill rotWithShape="1">
          <a:blip r:embed="rId3">
            <a:alphaModFix/>
          </a:blip>
          <a:srcRect b="0" l="0" r="0" t="0"/>
          <a:stretch/>
        </p:blipFill>
        <p:spPr>
          <a:xfrm>
            <a:off x="0" y="-1"/>
            <a:ext cx="12192000" cy="8037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7"/>
          <p:cNvPicPr preferRelativeResize="0"/>
          <p:nvPr/>
        </p:nvPicPr>
        <p:blipFill rotWithShape="1">
          <a:blip r:embed="rId3">
            <a:alphaModFix/>
          </a:blip>
          <a:srcRect b="0" l="0" r="0" t="0"/>
          <a:stretch/>
        </p:blipFill>
        <p:spPr>
          <a:xfrm>
            <a:off x="0" y="0"/>
            <a:ext cx="12192000" cy="8301789"/>
          </a:xfrm>
          <a:prstGeom prst="rect">
            <a:avLst/>
          </a:prstGeom>
          <a:noFill/>
          <a:ln>
            <a:noFill/>
          </a:ln>
        </p:spPr>
      </p:pic>
      <p:pic>
        <p:nvPicPr>
          <p:cNvPr id="122" name="Google Shape;122;p7"/>
          <p:cNvPicPr preferRelativeResize="0"/>
          <p:nvPr/>
        </p:nvPicPr>
        <p:blipFill rotWithShape="1">
          <a:blip r:embed="rId4">
            <a:alphaModFix/>
          </a:blip>
          <a:srcRect b="544" l="48972" r="0" t="14476"/>
          <a:stretch/>
        </p:blipFill>
        <p:spPr>
          <a:xfrm>
            <a:off x="0" y="1167062"/>
            <a:ext cx="6194034" cy="71347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8"/>
          <p:cNvPicPr preferRelativeResize="0"/>
          <p:nvPr/>
        </p:nvPicPr>
        <p:blipFill rotWithShape="1">
          <a:blip r:embed="rId3">
            <a:alphaModFix/>
          </a:blip>
          <a:srcRect b="0" l="0" r="0" t="0"/>
          <a:stretch/>
        </p:blipFill>
        <p:spPr>
          <a:xfrm>
            <a:off x="0" y="0"/>
            <a:ext cx="12192000" cy="7327232"/>
          </a:xfrm>
          <a:prstGeom prst="rect">
            <a:avLst/>
          </a:prstGeom>
          <a:noFill/>
          <a:ln>
            <a:noFill/>
          </a:ln>
        </p:spPr>
      </p:pic>
      <p:sp>
        <p:nvSpPr>
          <p:cNvPr id="128" name="Google Shape;128;p8"/>
          <p:cNvSpPr txBox="1"/>
          <p:nvPr/>
        </p:nvSpPr>
        <p:spPr>
          <a:xfrm>
            <a:off x="605125" y="1260650"/>
            <a:ext cx="45552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u="sng"/>
              <a:t>Byte stuffing is the process of adding one extra byte whenever there is a flag or escape character in the text.</a:t>
            </a:r>
            <a:endParaRPr b="1" sz="2400" u="sng"/>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2023-04-23T13:21:14Z</dcterms:created>
  <dc:creator>ashishjeffrey@gmail.com</dc:creator>
</cp:coreProperties>
</file>